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361" r:id="rId2"/>
    <p:sldId id="400" r:id="rId3"/>
    <p:sldId id="363" r:id="rId4"/>
    <p:sldId id="364" r:id="rId5"/>
    <p:sldId id="365" r:id="rId6"/>
    <p:sldId id="366" r:id="rId7"/>
    <p:sldId id="367" r:id="rId8"/>
    <p:sldId id="405" r:id="rId9"/>
    <p:sldId id="369" r:id="rId10"/>
    <p:sldId id="370" r:id="rId11"/>
    <p:sldId id="371" r:id="rId12"/>
    <p:sldId id="372" r:id="rId13"/>
    <p:sldId id="373" r:id="rId14"/>
    <p:sldId id="374" r:id="rId15"/>
    <p:sldId id="375" r:id="rId16"/>
    <p:sldId id="377" r:id="rId17"/>
    <p:sldId id="378" r:id="rId18"/>
    <p:sldId id="401" r:id="rId19"/>
    <p:sldId id="379" r:id="rId20"/>
    <p:sldId id="380" r:id="rId21"/>
    <p:sldId id="381" r:id="rId22"/>
    <p:sldId id="382" r:id="rId23"/>
    <p:sldId id="383" r:id="rId24"/>
    <p:sldId id="384" r:id="rId25"/>
    <p:sldId id="385" r:id="rId26"/>
    <p:sldId id="407" r:id="rId27"/>
    <p:sldId id="402" r:id="rId28"/>
    <p:sldId id="403" r:id="rId29"/>
    <p:sldId id="406" r:id="rId30"/>
    <p:sldId id="408" r:id="rId31"/>
    <p:sldId id="404" r:id="rId32"/>
    <p:sldId id="409" r:id="rId33"/>
    <p:sldId id="410" r:id="rId34"/>
    <p:sldId id="411" r:id="rId35"/>
    <p:sldId id="412" r:id="rId36"/>
    <p:sldId id="413" r:id="rId37"/>
    <p:sldId id="414" r:id="rId38"/>
    <p:sldId id="399" r:id="rId39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25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03" autoAdjust="0"/>
    <p:restoredTop sz="91829" autoAdjust="0"/>
  </p:normalViewPr>
  <p:slideViewPr>
    <p:cSldViewPr>
      <p:cViewPr varScale="1">
        <p:scale>
          <a:sx n="63" d="100"/>
          <a:sy n="63" d="100"/>
        </p:scale>
        <p:origin x="1292" y="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r>
              <a:rPr lang="en-US"/>
              <a:t>CIE 504: Big Data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A55D4E4E-D7F4-4342-9EAF-DBEC3793E7CE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r>
              <a:rPr lang="nl-NL"/>
              <a:t>Lect 12: Hadoop Echo System - HBase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5821BEC-D180-4355-9A23-992982F518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20284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26.png>
</file>

<file path=ppt/media/image3.png>
</file>

<file path=ppt/media/image5.png>
</file>

<file path=ppt/media/image6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r>
              <a:rPr lang="en-US"/>
              <a:t>CIE 504: Big Data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70E4BCE7-09DF-42B1-8FB0-2E4C2F9C0986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r>
              <a:rPr lang="nl-NL"/>
              <a:t>Lect 12: Hadoop Echo System - HBase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08D95B7C-6CF9-43D7-BE59-00ACFCE4D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09252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CIE 504: Big Data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7BBF71AE-AD68-4862-8127-C79CECB8A7D1}" type="datetime1">
              <a:rPr lang="en-US" smtClean="0"/>
              <a:t>12/10/2020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nl-NL"/>
              <a:t>Lect 12: Hadoop Echo System - HBase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8D95B7C-6CF9-43D7-BE59-00ACFCE4D1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767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C9975-C252-4F8B-9ECD-F01E6CFEEF83}" type="datetime1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Text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354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6B2B0-E0F9-4AA1-85EC-8A37CA4A14B4}" type="datetime1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Text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41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5E956-B4F5-4236-9EC3-1BB9E6D41770}" type="datetime1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Text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5595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05000"/>
            <a:ext cx="82296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lIns="91438" tIns="45719" rIns="91438" bIns="45719"/>
          <a:lstStyle>
            <a:lvl1pPr>
              <a:defRPr/>
            </a:lvl1pPr>
          </a:lstStyle>
          <a:p>
            <a:pPr>
              <a:defRPr/>
            </a:pPr>
            <a:fld id="{74F38D69-7854-5743-8814-6FD6FB500D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31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E1F76-C9AC-4257-948D-B5644515581B}" type="datetime1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Text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62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056FB-2EC1-4F91-A40D-ACB7E3EAFB36}" type="datetime1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Text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919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B0E64-856E-4AB2-91FB-3EF8470170C0}" type="datetime1">
              <a:rPr lang="en-US" smtClean="0"/>
              <a:t>12/10/2020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Text Analytics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37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5DF61-0F3E-4CB1-98F5-41CEB579C646}" type="datetime1">
              <a:rPr lang="en-US" smtClean="0"/>
              <a:t>12/10/2020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Text Analytics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10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76902-9C7A-4C6C-9E24-86F00EAB7B03}" type="datetime1">
              <a:rPr lang="en-US" smtClean="0"/>
              <a:t>12/10/2020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Text Analytics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680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8FCD0-6EA5-45E9-BC3C-81F9A3D70D63}" type="datetime1">
              <a:rPr lang="en-US" smtClean="0"/>
              <a:t>12/10/2020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Text Analytics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245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45A3A-B321-4D52-A7C7-68B5121E6790}" type="datetime1">
              <a:rPr lang="en-US" smtClean="0"/>
              <a:t>12/10/2020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Text Analytics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52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FE1CA-260D-43AB-ABC1-570ECAA167F4}" type="datetime1">
              <a:rPr lang="en-US" smtClean="0"/>
              <a:t>12/10/2020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Text Analytics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691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7D1B0-99A2-4F4D-A8C8-6053129664B2}" type="datetime1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Text Analytics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D4A25-22B2-48E3-9FC3-0D375F0F72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2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lutionmandi.com/2018/11/hbase-installation-on-windows-10.html" TargetMode="External"/><Relationship Id="rId2" Type="http://schemas.openxmlformats.org/officeDocument/2006/relationships/hyperlink" Target="http://hbase.apache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ocalhost:16010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6200" y="2130425"/>
            <a:ext cx="7543800" cy="2060575"/>
          </a:xfrm>
        </p:spPr>
        <p:txBody>
          <a:bodyPr>
            <a:normAutofit/>
          </a:bodyPr>
          <a:lstStyle/>
          <a:p>
            <a:pPr marL="1204913" indent="-1204913"/>
            <a:r>
              <a:rPr lang="en-US" dirty="0"/>
              <a:t>Hadoop Echo System –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Elsayed Hemayed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200" y="6096000"/>
            <a:ext cx="8915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Some of the slides are from CS525, WPI, Mohamed </a:t>
            </a:r>
            <a:r>
              <a:rPr lang="en-US" sz="1400" dirty="0" err="1"/>
              <a:t>Eltabakh</a:t>
            </a:r>
            <a:r>
              <a:rPr lang="en-US" sz="1400" dirty="0"/>
              <a:t> </a:t>
            </a:r>
          </a:p>
        </p:txBody>
      </p:sp>
      <p:sp>
        <p:nvSpPr>
          <p:cNvPr id="4" name="AutoShape 2" descr="Image result for hbase imag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2286000"/>
            <a:ext cx="2145880" cy="1612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4106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HBase Logical 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 descr="Screen shot 2013-02-14 at 11.20.3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61" y="1853735"/>
            <a:ext cx="7789056" cy="4288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778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HBase: Keys and Column Families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Picture 5" descr="Tcd_column_families_Figure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217" y="2580558"/>
            <a:ext cx="5821680" cy="261366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69977" y="2377756"/>
            <a:ext cx="2210816" cy="1030188"/>
            <a:chOff x="369977" y="2377756"/>
            <a:chExt cx="2210816" cy="1030188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1575138" y="2747088"/>
              <a:ext cx="997822" cy="66085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369977" y="2377756"/>
              <a:ext cx="22108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800000"/>
                  </a:solidFill>
                </a:rPr>
                <a:t>Each row has a </a:t>
              </a:r>
              <a:r>
                <a:rPr lang="en-US" b="1" i="1" u="sng" dirty="0">
                  <a:solidFill>
                    <a:srgbClr val="0000FF"/>
                  </a:solidFill>
                </a:rPr>
                <a:t>Key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437911" y="1814055"/>
            <a:ext cx="4762842" cy="1224557"/>
            <a:chOff x="3437911" y="1814055"/>
            <a:chExt cx="4762842" cy="1224557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4543200" y="2202854"/>
              <a:ext cx="841803" cy="83575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437911" y="1814055"/>
              <a:ext cx="4762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800000"/>
                  </a:solidFill>
                </a:rPr>
                <a:t>Each record is divided into </a:t>
              </a:r>
              <a:r>
                <a:rPr lang="en-US" b="1" i="1" u="sng" dirty="0">
                  <a:solidFill>
                    <a:srgbClr val="0000FF"/>
                  </a:solidFill>
                </a:rPr>
                <a:t>Column Families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5537404" y="2202854"/>
              <a:ext cx="1000926" cy="83575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2161779" y="4561202"/>
            <a:ext cx="5580937" cy="1383908"/>
            <a:chOff x="2161779" y="4561202"/>
            <a:chExt cx="5580937" cy="1383908"/>
          </a:xfrm>
        </p:grpSpPr>
        <p:cxnSp>
          <p:nvCxnSpPr>
            <p:cNvPr id="17" name="Straight Arrow Connector 16"/>
            <p:cNvCxnSpPr/>
            <p:nvPr/>
          </p:nvCxnSpPr>
          <p:spPr>
            <a:xfrm flipH="1" flipV="1">
              <a:off x="3887617" y="4561202"/>
              <a:ext cx="466514" cy="101072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4354131" y="4561202"/>
              <a:ext cx="725689" cy="95939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161779" y="5575778"/>
              <a:ext cx="55809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800000"/>
                  </a:solidFill>
                </a:rPr>
                <a:t>Each column family consists of one or more </a:t>
              </a:r>
              <a:r>
                <a:rPr lang="en-US" b="1" i="1" dirty="0">
                  <a:solidFill>
                    <a:srgbClr val="0000FF"/>
                  </a:solidFill>
                </a:rPr>
                <a:t>Columns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6369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515" y="1783736"/>
            <a:ext cx="3181887" cy="4572613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>
                <a:solidFill>
                  <a:srgbClr val="800000"/>
                </a:solidFill>
              </a:rPr>
              <a:t>Key</a:t>
            </a:r>
          </a:p>
          <a:p>
            <a:pPr lvl="1"/>
            <a:r>
              <a:rPr lang="en-US" dirty="0"/>
              <a:t>Byte array</a:t>
            </a:r>
          </a:p>
          <a:p>
            <a:pPr lvl="1"/>
            <a:r>
              <a:rPr lang="en-US" dirty="0"/>
              <a:t>Serves as the primary key for the table</a:t>
            </a:r>
          </a:p>
          <a:p>
            <a:pPr lvl="1"/>
            <a:r>
              <a:rPr lang="en-US" dirty="0"/>
              <a:t>Indexed for fast lookup</a:t>
            </a:r>
          </a:p>
          <a:p>
            <a:r>
              <a:rPr lang="en-US" b="1" dirty="0">
                <a:solidFill>
                  <a:srgbClr val="800000"/>
                </a:solidFill>
              </a:rPr>
              <a:t>Column Family</a:t>
            </a:r>
          </a:p>
          <a:p>
            <a:pPr lvl="1"/>
            <a:r>
              <a:rPr lang="en-US" dirty="0"/>
              <a:t>Has a name (string)</a:t>
            </a:r>
          </a:p>
          <a:p>
            <a:pPr lvl="1"/>
            <a:r>
              <a:rPr lang="en-US" dirty="0"/>
              <a:t>Contains one or more related columns</a:t>
            </a:r>
          </a:p>
          <a:p>
            <a:r>
              <a:rPr lang="en-US" b="1" dirty="0">
                <a:solidFill>
                  <a:srgbClr val="800000"/>
                </a:solidFill>
              </a:rPr>
              <a:t>Column</a:t>
            </a:r>
          </a:p>
          <a:p>
            <a:pPr lvl="1"/>
            <a:r>
              <a:rPr lang="en-US" dirty="0"/>
              <a:t>Belongs to one column family</a:t>
            </a:r>
          </a:p>
          <a:p>
            <a:pPr lvl="1"/>
            <a:r>
              <a:rPr lang="en-US" dirty="0"/>
              <a:t>Included inside the row</a:t>
            </a:r>
          </a:p>
          <a:p>
            <a:pPr lvl="2"/>
            <a:r>
              <a:rPr lang="en-US" b="1" i="1" dirty="0" err="1">
                <a:solidFill>
                  <a:schemeClr val="tx1"/>
                </a:solidFill>
              </a:rPr>
              <a:t>familyName:columnName</a:t>
            </a:r>
            <a:endParaRPr lang="en-US" b="1" i="1" dirty="0">
              <a:solidFill>
                <a:schemeClr val="tx1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113" y="1218047"/>
            <a:ext cx="5050539" cy="4995765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2883969" y="691613"/>
            <a:ext cx="3012373" cy="733763"/>
            <a:chOff x="2883969" y="691613"/>
            <a:chExt cx="3012373" cy="733763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5416747" y="920015"/>
              <a:ext cx="375803" cy="50536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2883969" y="691613"/>
              <a:ext cx="30123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00FF"/>
                  </a:solidFill>
                </a:rPr>
                <a:t>Column family named “Contents”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770279" y="383836"/>
            <a:ext cx="2782167" cy="1114565"/>
            <a:chOff x="5770279" y="383836"/>
            <a:chExt cx="2782167" cy="1114565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7655501" y="691613"/>
              <a:ext cx="375803" cy="8067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770279" y="383836"/>
              <a:ext cx="278216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00FF"/>
                  </a:solidFill>
                </a:rPr>
                <a:t>Column family named “anchor”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415108" y="2687258"/>
            <a:ext cx="2623144" cy="655896"/>
            <a:chOff x="6415108" y="2687258"/>
            <a:chExt cx="2623144" cy="655896"/>
          </a:xfrm>
        </p:grpSpPr>
        <p:cxnSp>
          <p:nvCxnSpPr>
            <p:cNvPr id="16" name="Straight Arrow Connector 15"/>
            <p:cNvCxnSpPr/>
            <p:nvPr/>
          </p:nvCxnSpPr>
          <p:spPr>
            <a:xfrm flipH="1">
              <a:off x="6919959" y="2915541"/>
              <a:ext cx="155505" cy="42761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6415108" y="2687258"/>
              <a:ext cx="26231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00FF"/>
                  </a:solidFill>
                </a:rPr>
                <a:t>Column named “</a:t>
              </a:r>
              <a:r>
                <a:rPr lang="en-US" sz="1400" b="1" dirty="0" err="1">
                  <a:solidFill>
                    <a:srgbClr val="0000FF"/>
                  </a:solidFill>
                </a:rPr>
                <a:t>apache.com</a:t>
              </a:r>
              <a:r>
                <a:rPr lang="en-US" sz="1400" b="1" dirty="0">
                  <a:solidFill>
                    <a:srgbClr val="0000FF"/>
                  </a:solidFill>
                </a:rPr>
                <a:t>”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514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515" y="1783736"/>
            <a:ext cx="3181887" cy="4572613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800000"/>
                </a:solidFill>
              </a:rPr>
              <a:t>Version Number</a:t>
            </a:r>
          </a:p>
          <a:p>
            <a:pPr lvl="1"/>
            <a:r>
              <a:rPr lang="en-US" sz="2000" dirty="0"/>
              <a:t>Unique within each key</a:t>
            </a:r>
          </a:p>
          <a:p>
            <a:pPr lvl="1"/>
            <a:r>
              <a:rPr lang="en-US" sz="2000" dirty="0"/>
              <a:t>By default</a:t>
            </a:r>
            <a:r>
              <a:rPr lang="en-US" sz="2000" dirty="0">
                <a:sym typeface="Wingdings"/>
              </a:rPr>
              <a:t> System’s timestamp</a:t>
            </a:r>
          </a:p>
          <a:p>
            <a:pPr lvl="1"/>
            <a:r>
              <a:rPr lang="en-US" sz="2000" dirty="0">
                <a:sym typeface="Wingdings"/>
              </a:rPr>
              <a:t>Data type is Long</a:t>
            </a:r>
            <a:endParaRPr lang="en-US" sz="2000" dirty="0"/>
          </a:p>
          <a:p>
            <a:r>
              <a:rPr lang="en-US" sz="2000" b="1" dirty="0">
                <a:solidFill>
                  <a:srgbClr val="800000"/>
                </a:solidFill>
              </a:rPr>
              <a:t>Value (Cell)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Byte array</a:t>
            </a:r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113" y="1218047"/>
            <a:ext cx="5050539" cy="499576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4191000" y="999390"/>
            <a:ext cx="1109119" cy="13978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883969" y="691613"/>
            <a:ext cx="2499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0000FF"/>
                </a:solidFill>
              </a:rPr>
              <a:t>Version number for each row</a:t>
            </a:r>
            <a:endParaRPr lang="en-US" sz="1400" b="1" i="1" u="sng" dirty="0">
              <a:solidFill>
                <a:srgbClr val="0000FF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817245" y="2452268"/>
            <a:ext cx="641670" cy="847289"/>
            <a:chOff x="7817245" y="2452268"/>
            <a:chExt cx="641670" cy="847289"/>
          </a:xfrm>
        </p:grpSpPr>
        <p:cxnSp>
          <p:nvCxnSpPr>
            <p:cNvPr id="10" name="Straight Arrow Connector 9"/>
            <p:cNvCxnSpPr>
              <a:stCxn id="11" idx="2"/>
            </p:cNvCxnSpPr>
            <p:nvPr/>
          </p:nvCxnSpPr>
          <p:spPr>
            <a:xfrm>
              <a:off x="8138080" y="2760045"/>
              <a:ext cx="81125" cy="53951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7817245" y="2452268"/>
              <a:ext cx="6416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00FF"/>
                  </a:solidFill>
                </a:rPr>
                <a:t>value</a:t>
              </a:r>
              <a:endParaRPr lang="en-US" sz="1400" b="1" i="1" u="sng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1544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Data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02" y="1904820"/>
            <a:ext cx="7541977" cy="231947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HBase schema consists of several </a:t>
            </a:r>
            <a:r>
              <a:rPr lang="en-US" b="1" i="1" dirty="0">
                <a:solidFill>
                  <a:srgbClr val="0000FF"/>
                </a:solidFill>
              </a:rPr>
              <a:t>Tables</a:t>
            </a:r>
          </a:p>
          <a:p>
            <a:r>
              <a:rPr lang="en-US" dirty="0">
                <a:solidFill>
                  <a:schemeClr val="tx1"/>
                </a:solidFill>
              </a:rPr>
              <a:t>Each table consists of a set of </a:t>
            </a:r>
            <a:r>
              <a:rPr lang="en-US" b="1" i="1" dirty="0">
                <a:solidFill>
                  <a:srgbClr val="0000FF"/>
                </a:solidFill>
              </a:rPr>
              <a:t>Column Families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Columns are not part of the schema </a:t>
            </a:r>
          </a:p>
          <a:p>
            <a:r>
              <a:rPr lang="en-US" dirty="0">
                <a:solidFill>
                  <a:schemeClr val="tx1"/>
                </a:solidFill>
              </a:rPr>
              <a:t>HBase has </a:t>
            </a:r>
            <a:r>
              <a:rPr lang="en-US" b="1" i="1" dirty="0">
                <a:solidFill>
                  <a:srgbClr val="0000FF"/>
                </a:solidFill>
              </a:rPr>
              <a:t>Dynamic Columns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Because column names are encoded inside the cells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Different cells can have different columns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Picture 5" descr="Screen shot 2013-02-15 at 12.07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310" y="4224295"/>
            <a:ext cx="5157572" cy="1953523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446557" y="4807403"/>
            <a:ext cx="2909753" cy="923330"/>
            <a:chOff x="446557" y="4807403"/>
            <a:chExt cx="2909753" cy="923330"/>
          </a:xfrm>
        </p:grpSpPr>
        <p:sp>
          <p:nvSpPr>
            <p:cNvPr id="7" name="Right Arrow 6"/>
            <p:cNvSpPr/>
            <p:nvPr/>
          </p:nvSpPr>
          <p:spPr>
            <a:xfrm>
              <a:off x="2760208" y="4807403"/>
              <a:ext cx="596102" cy="894099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6557" y="4807403"/>
              <a:ext cx="245619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800000"/>
                  </a:solidFill>
                </a:rPr>
                <a:t>“Roles” column family has different columns in different cells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984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Notes on Data Model (Cont’d)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6102" y="1904820"/>
            <a:ext cx="7541977" cy="2112147"/>
          </a:xfrm>
        </p:spPr>
        <p:txBody>
          <a:bodyPr>
            <a:noAutofit/>
          </a:bodyPr>
          <a:lstStyle/>
          <a:p>
            <a:r>
              <a:rPr lang="en-US" sz="1800" dirty="0"/>
              <a:t>The </a:t>
            </a:r>
            <a:r>
              <a:rPr lang="en-US" sz="1800" b="1" i="1" dirty="0">
                <a:solidFill>
                  <a:srgbClr val="0000FF"/>
                </a:solidFill>
              </a:rPr>
              <a:t>version number </a:t>
            </a:r>
            <a:r>
              <a:rPr lang="en-US" sz="1800" dirty="0"/>
              <a:t>can be user-supplied</a:t>
            </a:r>
          </a:p>
          <a:p>
            <a:pPr lvl="1"/>
            <a:r>
              <a:rPr lang="en-US" sz="1600" dirty="0">
                <a:solidFill>
                  <a:schemeClr val="tx1"/>
                </a:solidFill>
              </a:rPr>
              <a:t>Even does not have to be inserted in increasing order</a:t>
            </a:r>
          </a:p>
          <a:p>
            <a:pPr lvl="1"/>
            <a:r>
              <a:rPr lang="en-US" sz="1600" dirty="0">
                <a:solidFill>
                  <a:schemeClr val="tx1"/>
                </a:solidFill>
              </a:rPr>
              <a:t>Version number are unique within each key</a:t>
            </a:r>
          </a:p>
          <a:p>
            <a:r>
              <a:rPr lang="en-US" sz="1800" dirty="0">
                <a:solidFill>
                  <a:schemeClr val="tx1"/>
                </a:solidFill>
              </a:rPr>
              <a:t>Table can be very sparse</a:t>
            </a:r>
          </a:p>
          <a:p>
            <a:pPr lvl="1"/>
            <a:r>
              <a:rPr lang="en-US" sz="1600" dirty="0">
                <a:solidFill>
                  <a:schemeClr val="tx1"/>
                </a:solidFill>
              </a:rPr>
              <a:t>Many cells are empty </a:t>
            </a:r>
          </a:p>
          <a:p>
            <a:r>
              <a:rPr lang="en-US" sz="1800" b="1" i="1" dirty="0">
                <a:solidFill>
                  <a:srgbClr val="0000FF"/>
                </a:solidFill>
              </a:rPr>
              <a:t>Keys</a:t>
            </a:r>
            <a:r>
              <a:rPr lang="en-US" sz="1800" dirty="0">
                <a:solidFill>
                  <a:srgbClr val="0000FF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</a:rPr>
              <a:t>are indexed as the primary key</a:t>
            </a:r>
          </a:p>
        </p:txBody>
      </p:sp>
      <p:pic>
        <p:nvPicPr>
          <p:cNvPr id="5" name="Picture 4" descr="Screen shot 2013-02-15 at 12.23.2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788" y="4431622"/>
            <a:ext cx="6597758" cy="1684534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842207" y="3809640"/>
            <a:ext cx="77752" cy="7645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883261" y="3237803"/>
            <a:ext cx="242328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Has two columns</a:t>
            </a:r>
          </a:p>
          <a:p>
            <a:r>
              <a:rPr lang="en-US" sz="1600" dirty="0">
                <a:solidFill>
                  <a:srgbClr val="FF0000"/>
                </a:solidFill>
              </a:rPr>
              <a:t>[</a:t>
            </a:r>
            <a:r>
              <a:rPr lang="en-US" sz="1600" dirty="0" err="1">
                <a:solidFill>
                  <a:srgbClr val="FF0000"/>
                </a:solidFill>
              </a:rPr>
              <a:t>cnnsi.com</a:t>
            </a:r>
            <a:r>
              <a:rPr lang="en-US" sz="1600" dirty="0">
                <a:solidFill>
                  <a:srgbClr val="FF0000"/>
                </a:solidFill>
              </a:rPr>
              <a:t> &amp; </a:t>
            </a:r>
            <a:r>
              <a:rPr lang="en-US" sz="1600" dirty="0" err="1">
                <a:solidFill>
                  <a:srgbClr val="FF0000"/>
                </a:solidFill>
              </a:rPr>
              <a:t>my.look.ca</a:t>
            </a:r>
            <a:r>
              <a:rPr lang="en-US" sz="1600" dirty="0">
                <a:solidFill>
                  <a:srgbClr val="FF0000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518616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HBase Physical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60" y="1865947"/>
            <a:ext cx="7636415" cy="130875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Each column family is stored in a separate file (called </a:t>
            </a:r>
            <a:r>
              <a:rPr lang="en-US" b="1" i="1" dirty="0" err="1">
                <a:solidFill>
                  <a:srgbClr val="800000"/>
                </a:solidFill>
              </a:rPr>
              <a:t>HTables</a:t>
            </a:r>
            <a:r>
              <a:rPr lang="en-US" dirty="0"/>
              <a:t>)</a:t>
            </a:r>
          </a:p>
          <a:p>
            <a:r>
              <a:rPr lang="en-US" dirty="0"/>
              <a:t>Key &amp; Version numbers are replicated with each column family</a:t>
            </a:r>
          </a:p>
          <a:p>
            <a:r>
              <a:rPr lang="en-US" dirty="0"/>
              <a:t>Empty cells are not stored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16</a:t>
            </a:fld>
            <a:endParaRPr lang="en-US" dirty="0"/>
          </a:p>
        </p:txBody>
      </p:sp>
      <p:pic>
        <p:nvPicPr>
          <p:cNvPr id="5" name="Picture 4" descr="Screen shot 2013-02-15 at 12.33.1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633" y="5044281"/>
            <a:ext cx="4776438" cy="1312069"/>
          </a:xfrm>
          <a:prstGeom prst="rect">
            <a:avLst/>
          </a:prstGeom>
        </p:spPr>
      </p:pic>
      <p:pic>
        <p:nvPicPr>
          <p:cNvPr id="7" name="Picture 6" descr="Screen shot 2013-02-15 at 12.33.24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139" y="3006247"/>
            <a:ext cx="4725932" cy="170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789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723" y="244158"/>
            <a:ext cx="2624660" cy="1339850"/>
          </a:xfrm>
        </p:spPr>
        <p:txBody>
          <a:bodyPr/>
          <a:lstStyle/>
          <a:p>
            <a:r>
              <a:rPr lang="en-US" b="1" dirty="0"/>
              <a:t>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17</a:t>
            </a:fld>
            <a:endParaRPr lang="en-US" dirty="0"/>
          </a:p>
        </p:txBody>
      </p:sp>
      <p:pic>
        <p:nvPicPr>
          <p:cNvPr id="5" name="Picture 4" descr="Screen shot 2013-02-15 at 12.07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383" y="362823"/>
            <a:ext cx="5157572" cy="1671578"/>
          </a:xfrm>
          <a:prstGeom prst="rect">
            <a:avLst/>
          </a:prstGeom>
        </p:spPr>
      </p:pic>
      <p:pic>
        <p:nvPicPr>
          <p:cNvPr id="7" name="Picture 6" descr="Screen shot 2013-02-15 at 1.15.09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56" y="2112149"/>
            <a:ext cx="7814111" cy="436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950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Indexes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1"/>
            <a:ext cx="8229600" cy="3352800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HBase</a:t>
            </a:r>
            <a:r>
              <a:rPr lang="en-US" dirty="0"/>
              <a:t> has </a:t>
            </a:r>
            <a:r>
              <a:rPr lang="en-US" b="1" dirty="0"/>
              <a:t>no built-in support for secondary indexes</a:t>
            </a:r>
            <a:endParaRPr lang="en-US" dirty="0"/>
          </a:p>
          <a:p>
            <a:r>
              <a:rPr lang="en-US" dirty="0"/>
              <a:t>API only exposes operations by </a:t>
            </a:r>
            <a:r>
              <a:rPr lang="en-US" b="1" dirty="0"/>
              <a:t>row key</a:t>
            </a:r>
            <a:endParaRPr lang="en-US" dirty="0"/>
          </a:p>
          <a:p>
            <a:r>
              <a:rPr lang="en-US" b="1" dirty="0"/>
              <a:t>Find all players from Spain?</a:t>
            </a:r>
            <a:endParaRPr lang="en-US" dirty="0"/>
          </a:p>
          <a:p>
            <a:pPr lvl="1"/>
            <a:r>
              <a:rPr lang="en-US" dirty="0"/>
              <a:t>With built-in API, scan the entire table</a:t>
            </a:r>
          </a:p>
          <a:p>
            <a:pPr lvl="1"/>
            <a:r>
              <a:rPr lang="en-US" dirty="0"/>
              <a:t>Manually build a secondary index table</a:t>
            </a:r>
          </a:p>
          <a:p>
            <a:pPr lvl="1"/>
            <a:r>
              <a:rPr lang="en-US" dirty="0"/>
              <a:t>Exploit the fact that rows are sorted by row key based on byte order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18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4876799"/>
            <a:ext cx="6191250" cy="170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8500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Families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19</a:t>
            </a:fld>
            <a:endParaRPr lang="en-US" dirty="0"/>
          </a:p>
        </p:txBody>
      </p:sp>
      <p:pic>
        <p:nvPicPr>
          <p:cNvPr id="5" name="Picture 4" descr="Screen shot 2013-02-15 at 1.19.3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13" y="1873564"/>
            <a:ext cx="6590030" cy="429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34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HBase</a:t>
            </a:r>
            <a:r>
              <a:rPr lang="en-US" dirty="0"/>
              <a:t>?</a:t>
            </a:r>
          </a:p>
          <a:p>
            <a:r>
              <a:rPr lang="en-US" dirty="0" err="1"/>
              <a:t>HBase</a:t>
            </a:r>
            <a:r>
              <a:rPr lang="en-US" dirty="0"/>
              <a:t> Data Model</a:t>
            </a:r>
          </a:p>
          <a:p>
            <a:r>
              <a:rPr lang="en-US" dirty="0" err="1"/>
              <a:t>HBase</a:t>
            </a:r>
            <a:r>
              <a:rPr lang="en-US" dirty="0"/>
              <a:t> Physical Model</a:t>
            </a:r>
          </a:p>
          <a:p>
            <a:r>
              <a:rPr lang="en-US" dirty="0"/>
              <a:t>HBase Architecture</a:t>
            </a:r>
          </a:p>
          <a:p>
            <a:r>
              <a:rPr lang="en-US" dirty="0"/>
              <a:t>Test Drive</a:t>
            </a:r>
          </a:p>
          <a:p>
            <a:r>
              <a:rPr lang="en-US" dirty="0"/>
              <a:t>Example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998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HBase Regions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60" y="1865947"/>
            <a:ext cx="7943698" cy="130875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Each </a:t>
            </a:r>
            <a:r>
              <a:rPr lang="en-US" dirty="0" err="1"/>
              <a:t>HTable</a:t>
            </a:r>
            <a:r>
              <a:rPr lang="en-US" dirty="0"/>
              <a:t> (column family) is partitioned horizontally into </a:t>
            </a:r>
            <a:r>
              <a:rPr lang="en-US" b="1" i="1" dirty="0">
                <a:solidFill>
                  <a:srgbClr val="0000FF"/>
                </a:solidFill>
              </a:rPr>
              <a:t>regions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Regions are counterpart to HDFS blocks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191000" y="6356350"/>
            <a:ext cx="762000" cy="271463"/>
          </a:xfrm>
        </p:spPr>
        <p:txBody>
          <a:bodyPr/>
          <a:lstStyle/>
          <a:p>
            <a:fld id="{EBFB1032-EA64-7144-B003-9BCC9D94B503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Picture 6" descr="Screen shot 2013-02-15 at 12.33.2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01" y="3417966"/>
            <a:ext cx="4725932" cy="1704062"/>
          </a:xfrm>
          <a:prstGeom prst="rect">
            <a:avLst/>
          </a:prstGeom>
        </p:spPr>
      </p:pic>
      <p:sp>
        <p:nvSpPr>
          <p:cNvPr id="6" name="Right Brace 5"/>
          <p:cNvSpPr/>
          <p:nvPr/>
        </p:nvSpPr>
        <p:spPr>
          <a:xfrm>
            <a:off x="5214133" y="4172462"/>
            <a:ext cx="293325" cy="51831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>
            <a:off x="5214133" y="4765432"/>
            <a:ext cx="293325" cy="51831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/>
          <p:cNvSpPr/>
          <p:nvPr/>
        </p:nvSpPr>
        <p:spPr>
          <a:xfrm>
            <a:off x="5219870" y="5565730"/>
            <a:ext cx="293325" cy="51831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727757" y="4800953"/>
            <a:ext cx="2394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000000"/>
                </a:solidFill>
              </a:rPr>
              <a:t>Each will be one region</a:t>
            </a:r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2812043" y="5170285"/>
            <a:ext cx="12959" cy="777418"/>
          </a:xfrm>
          <a:prstGeom prst="line">
            <a:avLst/>
          </a:prstGeom>
          <a:ln w="38100" cmpd="sng"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142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2952371"/>
            <a:ext cx="7345362" cy="1339850"/>
          </a:xfrm>
        </p:spPr>
        <p:txBody>
          <a:bodyPr/>
          <a:lstStyle/>
          <a:p>
            <a:r>
              <a:rPr lang="en-US" b="1" dirty="0"/>
              <a:t>HBase Architecture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293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Three Major 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518318" y="2060316"/>
            <a:ext cx="3672682" cy="3433859"/>
          </a:xfrm>
        </p:spPr>
        <p:txBody>
          <a:bodyPr>
            <a:normAutofit lnSpcReduction="10000"/>
          </a:bodyPr>
          <a:lstStyle/>
          <a:p>
            <a:r>
              <a:rPr lang="en-US" altLang="zh-CN" sz="2800" dirty="0"/>
              <a:t>The </a:t>
            </a:r>
            <a:r>
              <a:rPr lang="en-US" altLang="zh-CN" sz="2800" dirty="0" err="1"/>
              <a:t>HBaseMaster</a:t>
            </a:r>
            <a:endParaRPr lang="en-US" altLang="zh-CN" sz="2800" dirty="0"/>
          </a:p>
          <a:p>
            <a:pPr lvl="1"/>
            <a:r>
              <a:rPr lang="en-US" altLang="zh-CN" sz="2600" dirty="0"/>
              <a:t>One master</a:t>
            </a:r>
          </a:p>
          <a:p>
            <a:pPr lvl="1"/>
            <a:endParaRPr lang="en-US" altLang="zh-CN" sz="2800" dirty="0"/>
          </a:p>
          <a:p>
            <a:r>
              <a:rPr lang="en-US" altLang="zh-CN" sz="2800" dirty="0"/>
              <a:t>The </a:t>
            </a:r>
            <a:r>
              <a:rPr lang="en-US" altLang="zh-CN" sz="2800" dirty="0" err="1"/>
              <a:t>HRegionServer</a:t>
            </a:r>
            <a:endParaRPr lang="en-US" altLang="zh-CN" sz="2800" dirty="0"/>
          </a:p>
          <a:p>
            <a:pPr lvl="1"/>
            <a:r>
              <a:rPr lang="en-US" altLang="zh-CN" sz="2600" dirty="0"/>
              <a:t>Many region servers</a:t>
            </a:r>
          </a:p>
          <a:p>
            <a:pPr>
              <a:buFont typeface="Wingdings" charset="0"/>
              <a:buNone/>
            </a:pPr>
            <a:endParaRPr lang="en-US" altLang="zh-CN" sz="2800" dirty="0"/>
          </a:p>
          <a:p>
            <a:r>
              <a:rPr lang="en-US" altLang="zh-CN" sz="2800" dirty="0"/>
              <a:t>The HBase client</a:t>
            </a:r>
          </a:p>
        </p:txBody>
      </p:sp>
      <p:graphicFrame>
        <p:nvGraphicFramePr>
          <p:cNvPr id="6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5914259"/>
              </p:ext>
            </p:extLst>
          </p:nvPr>
        </p:nvGraphicFramePr>
        <p:xfrm>
          <a:off x="3865352" y="1770202"/>
          <a:ext cx="4611660" cy="3387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6481572" imgH="4331208" progId="Visio.Drawing.6">
                  <p:embed/>
                </p:oleObj>
              </mc:Choice>
              <mc:Fallback>
                <p:oleObj name="Visio" r:id="rId2" imgW="6481572" imgH="4331208" progId="Visio.Drawing.6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65352" y="1770202"/>
                        <a:ext cx="4611660" cy="33870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6520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HBase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7226" y="1891862"/>
            <a:ext cx="7688250" cy="4173659"/>
          </a:xfrm>
        </p:spPr>
        <p:txBody>
          <a:bodyPr>
            <a:normAutofit/>
          </a:bodyPr>
          <a:lstStyle/>
          <a:p>
            <a:r>
              <a:rPr lang="en-US" b="1" dirty="0" err="1">
                <a:solidFill>
                  <a:srgbClr val="800000"/>
                </a:solidFill>
              </a:rPr>
              <a:t>RegionServer</a:t>
            </a:r>
            <a:r>
              <a:rPr lang="en-US" b="1" dirty="0">
                <a:solidFill>
                  <a:srgbClr val="800000"/>
                </a:solidFill>
              </a:rPr>
              <a:t> (many slaves)</a:t>
            </a:r>
          </a:p>
          <a:p>
            <a:pPr lvl="1"/>
            <a:r>
              <a:rPr lang="en-US" dirty="0"/>
              <a:t>Manages data regions</a:t>
            </a:r>
          </a:p>
          <a:p>
            <a:pPr lvl="1"/>
            <a:r>
              <a:rPr lang="en-US" dirty="0"/>
              <a:t>Serves data for reads and writes (</a:t>
            </a:r>
            <a:r>
              <a:rPr lang="en-US" b="1" i="1" dirty="0">
                <a:solidFill>
                  <a:srgbClr val="0000FF"/>
                </a:solidFill>
              </a:rPr>
              <a:t>using a log</a:t>
            </a:r>
            <a:r>
              <a:rPr lang="en-US" dirty="0"/>
              <a:t>)</a:t>
            </a:r>
          </a:p>
          <a:p>
            <a:r>
              <a:rPr lang="en-US" b="1" dirty="0">
                <a:solidFill>
                  <a:srgbClr val="800000"/>
                </a:solidFill>
              </a:rPr>
              <a:t>Master </a:t>
            </a:r>
          </a:p>
          <a:p>
            <a:pPr lvl="1"/>
            <a:r>
              <a:rPr lang="en-US" dirty="0"/>
              <a:t>Responsible for coordinating the slaves</a:t>
            </a:r>
          </a:p>
          <a:p>
            <a:pPr lvl="1"/>
            <a:r>
              <a:rPr lang="en-US" dirty="0"/>
              <a:t>Assigns regions, detects failures</a:t>
            </a:r>
          </a:p>
          <a:p>
            <a:pPr lvl="1"/>
            <a:r>
              <a:rPr lang="en-US" dirty="0"/>
              <a:t>Admin functions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705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24</a:t>
            </a:fld>
            <a:endParaRPr lang="en-US" dirty="0"/>
          </a:p>
        </p:txBody>
      </p:sp>
      <p:pic>
        <p:nvPicPr>
          <p:cNvPr id="5" name="Picture 4" descr="hbase-fil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504" y="1732915"/>
            <a:ext cx="9144000" cy="462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7253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ZooKeeper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38" y="1930736"/>
            <a:ext cx="3939453" cy="4134785"/>
          </a:xfrm>
        </p:spPr>
        <p:txBody>
          <a:bodyPr>
            <a:normAutofit/>
          </a:bodyPr>
          <a:lstStyle/>
          <a:p>
            <a:r>
              <a:rPr lang="en-US" altLang="zh-TW" sz="2000" dirty="0">
                <a:latin typeface="Arial" charset="0"/>
                <a:ea typeface="宋体" charset="0"/>
              </a:rPr>
              <a:t>HBase depends on </a:t>
            </a:r>
            <a:r>
              <a:rPr lang="en-US" altLang="zh-TW" sz="2000" dirty="0" err="1">
                <a:latin typeface="Arial" charset="0"/>
                <a:ea typeface="宋体" charset="0"/>
              </a:rPr>
              <a:t>ZooKeeper</a:t>
            </a:r>
            <a:r>
              <a:rPr lang="en-US" altLang="zh-TW" sz="2000" dirty="0">
                <a:latin typeface="Arial" charset="0"/>
                <a:ea typeface="宋体" charset="0"/>
              </a:rPr>
              <a:t> </a:t>
            </a:r>
          </a:p>
          <a:p>
            <a:r>
              <a:rPr lang="en-US" altLang="zh-TW" sz="2000" dirty="0">
                <a:latin typeface="Arial" charset="0"/>
                <a:ea typeface="宋体" charset="0"/>
              </a:rPr>
              <a:t>By default HBase manages the </a:t>
            </a:r>
            <a:r>
              <a:rPr lang="en-US" altLang="zh-TW" sz="2000" dirty="0" err="1">
                <a:latin typeface="Arial" charset="0"/>
                <a:ea typeface="宋体" charset="0"/>
              </a:rPr>
              <a:t>ZooKeeper</a:t>
            </a:r>
            <a:r>
              <a:rPr lang="en-US" altLang="zh-TW" sz="2000" dirty="0">
                <a:latin typeface="Arial" charset="0"/>
                <a:ea typeface="宋体" charset="0"/>
              </a:rPr>
              <a:t> instance</a:t>
            </a:r>
          </a:p>
          <a:p>
            <a:pPr lvl="1"/>
            <a:r>
              <a:rPr lang="en-US" sz="1800" dirty="0">
                <a:latin typeface="Arial" charset="0"/>
                <a:ea typeface="宋体" charset="0"/>
              </a:rPr>
              <a:t>E.g., starts and stops </a:t>
            </a:r>
            <a:r>
              <a:rPr lang="en-US" sz="1800" dirty="0" err="1">
                <a:latin typeface="Arial" charset="0"/>
                <a:ea typeface="宋体" charset="0"/>
              </a:rPr>
              <a:t>ZooKeeper</a:t>
            </a:r>
            <a:endParaRPr lang="en-US" sz="1800" dirty="0">
              <a:latin typeface="Arial" charset="0"/>
              <a:ea typeface="宋体" charset="0"/>
            </a:endParaRPr>
          </a:p>
          <a:p>
            <a:r>
              <a:rPr lang="en-US" sz="2000" dirty="0" err="1">
                <a:latin typeface="Arial" charset="0"/>
                <a:ea typeface="宋体" charset="0"/>
              </a:rPr>
              <a:t>HMaster</a:t>
            </a:r>
            <a:r>
              <a:rPr lang="en-US" sz="2000" dirty="0">
                <a:latin typeface="Arial" charset="0"/>
                <a:ea typeface="宋体" charset="0"/>
              </a:rPr>
              <a:t> and </a:t>
            </a:r>
            <a:r>
              <a:rPr lang="en-US" sz="2000" dirty="0" err="1">
                <a:latin typeface="Arial" charset="0"/>
                <a:ea typeface="宋体" charset="0"/>
              </a:rPr>
              <a:t>HRegionServers</a:t>
            </a:r>
            <a:r>
              <a:rPr lang="en-US" sz="2000" dirty="0">
                <a:latin typeface="Arial" charset="0"/>
                <a:ea typeface="宋体" charset="0"/>
              </a:rPr>
              <a:t> register themselves with </a:t>
            </a:r>
            <a:r>
              <a:rPr lang="en-US" sz="2000" dirty="0" err="1">
                <a:latin typeface="Arial" charset="0"/>
                <a:ea typeface="宋体" charset="0"/>
              </a:rPr>
              <a:t>ZooKeeper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25</a:t>
            </a:fld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31572" y="1920559"/>
            <a:ext cx="3810000" cy="41449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606881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Drive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72440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http://hbase.apache.org</a:t>
            </a:r>
            <a:r>
              <a:rPr lang="en-US" dirty="0"/>
              <a:t> for full documentation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HBase</a:t>
            </a:r>
            <a:r>
              <a:rPr lang="en-US" dirty="0"/>
              <a:t> Installation on Windows 10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https://www.solutionmandi.com/2018/11/hbase-installation-on-windows-10.html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start </a:t>
            </a:r>
            <a:r>
              <a:rPr lang="en-US" dirty="0" err="1"/>
              <a:t>HBase</a:t>
            </a:r>
            <a:r>
              <a:rPr lang="en-US" dirty="0"/>
              <a:t> shell</a:t>
            </a:r>
          </a:p>
          <a:p>
            <a:pPr marL="0" indent="0">
              <a:buNone/>
            </a:pPr>
            <a:r>
              <a:rPr lang="en-US" dirty="0"/>
              <a:t>% </a:t>
            </a:r>
            <a:r>
              <a:rPr lang="en-US" b="1" dirty="0" err="1"/>
              <a:t>hbase</a:t>
            </a:r>
            <a:r>
              <a:rPr lang="en-US" b="1" dirty="0"/>
              <a:t> shell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see running processes</a:t>
            </a:r>
          </a:p>
          <a:p>
            <a:pPr marL="0" indent="0">
              <a:buNone/>
            </a:pPr>
            <a:r>
              <a:rPr lang="en-US" b="1" dirty="0"/>
              <a:t>% </a:t>
            </a:r>
            <a:r>
              <a:rPr lang="en-US" b="1" dirty="0" err="1"/>
              <a:t>jps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In standalone all daemons runs within </a:t>
            </a:r>
            <a:r>
              <a:rPr lang="en-US" dirty="0" err="1"/>
              <a:t>Hmaster</a:t>
            </a:r>
            <a:r>
              <a:rPr lang="en-US" dirty="0"/>
              <a:t> (</a:t>
            </a:r>
            <a:r>
              <a:rPr lang="en-US" dirty="0" err="1"/>
              <a:t>Hmaster</a:t>
            </a:r>
            <a:r>
              <a:rPr lang="en-US" dirty="0"/>
              <a:t>, </a:t>
            </a:r>
            <a:r>
              <a:rPr lang="en-US" dirty="0" err="1"/>
              <a:t>RegionServer</a:t>
            </a:r>
            <a:r>
              <a:rPr lang="en-US" dirty="0"/>
              <a:t>, </a:t>
            </a:r>
            <a:r>
              <a:rPr lang="en-US" dirty="0" err="1"/>
              <a:t>ZooKeeper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Hbase</a:t>
            </a:r>
            <a:r>
              <a:rPr lang="en-US" dirty="0"/>
              <a:t> Web UI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http://localhost:16010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connect to </a:t>
            </a:r>
            <a:r>
              <a:rPr lang="en-US" dirty="0" err="1"/>
              <a:t>HBase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% </a:t>
            </a:r>
            <a:r>
              <a:rPr lang="en-US" b="1" dirty="0" err="1"/>
              <a:t>hbase</a:t>
            </a:r>
            <a:r>
              <a:rPr lang="en-US" b="1" dirty="0"/>
              <a:t> shell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5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Drive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3999"/>
            <a:ext cx="8229600" cy="4648201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To get help</a:t>
            </a:r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(main):001:0&gt; </a:t>
            </a:r>
            <a:r>
              <a:rPr lang="en-US" b="1" dirty="0"/>
              <a:t>help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create a table named test with a single column family named data</a:t>
            </a:r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(main):002:0&gt; </a:t>
            </a:r>
            <a:r>
              <a:rPr lang="en-US" b="1" dirty="0"/>
              <a:t>create 'test', 'data'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To see list of created tables</a:t>
            </a:r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(main):003:0&gt; </a:t>
            </a:r>
            <a:r>
              <a:rPr lang="en-US" b="1" dirty="0"/>
              <a:t>list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To remove the table, you must first disable it before dropping it:</a:t>
            </a:r>
            <a:endParaRPr lang="en-US" b="1" dirty="0"/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(main):004:0&gt; </a:t>
            </a:r>
            <a:r>
              <a:rPr lang="en-US" b="1" dirty="0"/>
              <a:t>disable 'test'</a:t>
            </a:r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(main):005:0&gt; </a:t>
            </a:r>
            <a:r>
              <a:rPr lang="en-US" b="1" dirty="0"/>
              <a:t>drop 'test‘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To get description of your table</a:t>
            </a:r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(main):005:0&gt; </a:t>
            </a:r>
            <a:r>
              <a:rPr lang="en-US" b="1" dirty="0"/>
              <a:t>describe 'test‘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28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put, get, scan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1999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To insert data into three different rows and columns in the </a:t>
            </a:r>
            <a:r>
              <a:rPr lang="en-US" b="1" dirty="0"/>
              <a:t>data</a:t>
            </a:r>
            <a:r>
              <a:rPr lang="en-US" dirty="0"/>
              <a:t> column family:</a:t>
            </a:r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(main):006:0&gt; </a:t>
            </a:r>
            <a:r>
              <a:rPr lang="en-US" b="1" dirty="0"/>
              <a:t>put 'test', 'row1', 'data:1', 'value1'</a:t>
            </a:r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(main):007:0&gt; </a:t>
            </a:r>
            <a:r>
              <a:rPr lang="en-US" b="1" dirty="0"/>
              <a:t>put 'test', 'row2', 'data:2', 'value2'</a:t>
            </a:r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(main):008:0&gt; </a:t>
            </a:r>
            <a:r>
              <a:rPr lang="en-US" b="1" dirty="0"/>
              <a:t>put 'test', 'row3', 'data:3', 'value3‘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To get the first row:</a:t>
            </a:r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(main):009:0&gt; </a:t>
            </a:r>
            <a:r>
              <a:rPr lang="en-US" b="1" dirty="0"/>
              <a:t>get 'test', 'row1‘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To list the table content:</a:t>
            </a:r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(main):010:0&gt; </a:t>
            </a:r>
            <a:r>
              <a:rPr lang="en-US" b="1" dirty="0"/>
              <a:t>scan 'test‘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sz="3300" dirty="0"/>
              <a:t>To exit the shell</a:t>
            </a:r>
          </a:p>
          <a:p>
            <a:pPr marL="0" indent="0">
              <a:buNone/>
            </a:pPr>
            <a:r>
              <a:rPr lang="en-US" dirty="0" err="1"/>
              <a:t>hbase</a:t>
            </a:r>
            <a:r>
              <a:rPr lang="en-US" dirty="0"/>
              <a:t>(main):011:0&gt; </a:t>
            </a:r>
            <a:r>
              <a:rPr lang="en-US" b="1" dirty="0"/>
              <a:t>quit</a:t>
            </a: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75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Importing Data to </a:t>
            </a:r>
            <a:r>
              <a:rPr lang="en-US" dirty="0" err="1"/>
              <a:t>HBase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4419599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Using </a:t>
            </a:r>
            <a:r>
              <a:rPr lang="en-US" b="1" dirty="0" err="1"/>
              <a:t>ImportTsv</a:t>
            </a:r>
            <a:r>
              <a:rPr lang="en-US" b="1" dirty="0"/>
              <a:t> to load txt to </a:t>
            </a:r>
            <a:r>
              <a:rPr lang="en-US" b="1" dirty="0" err="1"/>
              <a:t>Hbase</a:t>
            </a:r>
            <a:r>
              <a:rPr lang="en-US" b="1" dirty="0"/>
              <a:t> (from HDFS)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800" dirty="0"/>
              <a:t>&gt; </a:t>
            </a:r>
            <a:r>
              <a:rPr lang="en-US" sz="2800" dirty="0" err="1"/>
              <a:t>Hbase</a:t>
            </a:r>
            <a:r>
              <a:rPr lang="en-US" sz="2800" dirty="0"/>
              <a:t> </a:t>
            </a:r>
            <a:r>
              <a:rPr lang="en-US" sz="2800" dirty="0" err="1"/>
              <a:t>org.apache.hadoop.hbase.mapreduce.ImportTsv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r>
              <a:rPr lang="en-US" sz="2800" dirty="0"/>
              <a:t>-</a:t>
            </a:r>
            <a:r>
              <a:rPr lang="en-US" sz="2800" dirty="0" err="1"/>
              <a:t>Dimporttsv.separator</a:t>
            </a:r>
            <a:r>
              <a:rPr lang="en-US" sz="2800" dirty="0"/>
              <a:t>=”,” </a:t>
            </a:r>
          </a:p>
          <a:p>
            <a:pPr marL="0" indent="0">
              <a:buNone/>
            </a:pPr>
            <a:r>
              <a:rPr lang="en-US" sz="2800" dirty="0"/>
              <a:t>-</a:t>
            </a:r>
            <a:r>
              <a:rPr lang="en-US" sz="2800" dirty="0" err="1"/>
              <a:t>Dimporttsv.columns</a:t>
            </a:r>
            <a:r>
              <a:rPr lang="en-US" sz="2800" dirty="0"/>
              <a:t>=</a:t>
            </a:r>
            <a:r>
              <a:rPr lang="en-US" sz="2800" dirty="0" err="1"/>
              <a:t>HBASE_ROW_KEY,cf</a:t>
            </a:r>
            <a:r>
              <a:rPr lang="en-US" sz="2800" dirty="0"/>
              <a:t> hbase-tbl-01 /user/</a:t>
            </a:r>
            <a:r>
              <a:rPr lang="en-US" sz="2800" dirty="0" err="1"/>
              <a:t>hadoop</a:t>
            </a:r>
            <a:r>
              <a:rPr lang="en-US" sz="2800" dirty="0"/>
              <a:t>/tbl1_data.txt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b="1" dirty="0"/>
              <a:t>From SQL Server to </a:t>
            </a:r>
            <a:r>
              <a:rPr lang="en-US" b="1" dirty="0" err="1"/>
              <a:t>HBase</a:t>
            </a:r>
            <a:r>
              <a:rPr lang="en-US" b="1" dirty="0"/>
              <a:t> using </a:t>
            </a:r>
            <a:r>
              <a:rPr lang="en-US" b="1" dirty="0" err="1"/>
              <a:t>Sqoop</a:t>
            </a:r>
            <a:r>
              <a:rPr lang="en-US" b="1" dirty="0"/>
              <a:t> </a:t>
            </a:r>
            <a:r>
              <a:rPr lang="en-US" sz="2100" dirty="0"/>
              <a:t>(need </a:t>
            </a:r>
            <a:r>
              <a:rPr lang="en-US" sz="2100" i="1" dirty="0"/>
              <a:t>SQL Server JDBC driver)</a:t>
            </a:r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r>
              <a:rPr lang="en-US" sz="2800" dirty="0"/>
              <a:t>&gt; </a:t>
            </a:r>
            <a:r>
              <a:rPr lang="en-US" sz="2800" dirty="0" err="1"/>
              <a:t>sqoop</a:t>
            </a:r>
            <a:r>
              <a:rPr lang="en-US" sz="2800" dirty="0"/>
              <a:t> import --</a:t>
            </a:r>
            <a:r>
              <a:rPr lang="en-US" sz="2800" dirty="0" err="1"/>
              <a:t>hbase</a:t>
            </a:r>
            <a:r>
              <a:rPr lang="en-US" sz="2800" dirty="0"/>
              <a:t>-create-table --</a:t>
            </a:r>
            <a:r>
              <a:rPr lang="en-US" sz="2800" dirty="0" err="1"/>
              <a:t>hbase</a:t>
            </a:r>
            <a:r>
              <a:rPr lang="en-US" sz="2800" dirty="0"/>
              <a:t>-table </a:t>
            </a:r>
            <a:r>
              <a:rPr lang="en-US" sz="2800" dirty="0" err="1"/>
              <a:t>HBase_table</a:t>
            </a:r>
            <a:r>
              <a:rPr lang="en-US" sz="2800" dirty="0"/>
              <a:t> --column-family cf1 --</a:t>
            </a:r>
            <a:r>
              <a:rPr lang="en-US" sz="2800" dirty="0" err="1"/>
              <a:t>hbase</a:t>
            </a:r>
            <a:r>
              <a:rPr lang="en-US" sz="2800" dirty="0"/>
              <a:t>-row-key id --connect "</a:t>
            </a:r>
            <a:r>
              <a:rPr lang="en-US" sz="2800" dirty="0" err="1"/>
              <a:t>jdbc:sqlserver</a:t>
            </a:r>
            <a:r>
              <a:rPr lang="en-US" sz="2800" dirty="0"/>
              <a:t>://</a:t>
            </a:r>
            <a:r>
              <a:rPr lang="en-US" sz="2800" dirty="0" err="1"/>
              <a:t>hostname:port;database</a:t>
            </a:r>
            <a:r>
              <a:rPr lang="en-US" sz="2800" dirty="0"/>
              <a:t>=</a:t>
            </a:r>
            <a:r>
              <a:rPr lang="en-US" sz="2800" dirty="0" err="1"/>
              <a:t>dbName;username</a:t>
            </a:r>
            <a:r>
              <a:rPr lang="en-US" sz="2800" dirty="0"/>
              <a:t>=</a:t>
            </a:r>
            <a:r>
              <a:rPr lang="en-US" sz="2800" dirty="0" err="1"/>
              <a:t>uname;password</a:t>
            </a:r>
            <a:r>
              <a:rPr lang="en-US" sz="2800" dirty="0"/>
              <a:t>=pass" --table </a:t>
            </a:r>
            <a:r>
              <a:rPr lang="en-US" sz="2800" dirty="0" err="1"/>
              <a:t>sql_tablename</a:t>
            </a:r>
            <a:r>
              <a:rPr lang="en-US" sz="2800" dirty="0"/>
              <a:t> -m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82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HBase</a:t>
            </a:r>
            <a:r>
              <a:rPr lang="en-US" dirty="0"/>
              <a:t>: Overview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HBase is a distributed column-oriented data store built on top of HDFS</a:t>
            </a:r>
          </a:p>
          <a:p>
            <a:endParaRPr lang="en-US"/>
          </a:p>
          <a:p>
            <a:r>
              <a:rPr lang="en-US" altLang="zh-CN"/>
              <a:t>HBase is an Apache open source project whose goal is to provide storage for the Hadoop Distributed Computing </a:t>
            </a:r>
          </a:p>
          <a:p>
            <a:endParaRPr lang="en-US" altLang="zh-CN"/>
          </a:p>
          <a:p>
            <a:r>
              <a:rPr lang="en-US" altLang="zh-CN"/>
              <a:t>Data is logically organized into tables, rows and columns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089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</a:t>
            </a:r>
            <a:r>
              <a:rPr lang="en-US" dirty="0" err="1"/>
              <a:t>HBase</a:t>
            </a:r>
            <a:r>
              <a:rPr lang="en-US" dirty="0"/>
              <a:t>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Java API</a:t>
            </a:r>
          </a:p>
          <a:p>
            <a:r>
              <a:rPr lang="en-US" dirty="0"/>
              <a:t>External API</a:t>
            </a:r>
          </a:p>
          <a:p>
            <a:pPr lvl="1"/>
            <a:r>
              <a:rPr lang="en-US" dirty="0"/>
              <a:t>REST</a:t>
            </a:r>
          </a:p>
          <a:p>
            <a:pPr lvl="1"/>
            <a:r>
              <a:rPr lang="en-US" dirty="0"/>
              <a:t>Thrift</a:t>
            </a:r>
          </a:p>
          <a:p>
            <a:pPr lvl="1"/>
            <a:r>
              <a:rPr lang="en-US" dirty="0"/>
              <a:t>C/C++</a:t>
            </a:r>
          </a:p>
          <a:p>
            <a:pPr lvl="1"/>
            <a:r>
              <a:rPr lang="en-US" dirty="0"/>
              <a:t>JDO</a:t>
            </a:r>
          </a:p>
          <a:p>
            <a:pPr lvl="1"/>
            <a:r>
              <a:rPr lang="en-US" dirty="0"/>
              <a:t>Scala</a:t>
            </a:r>
          </a:p>
          <a:p>
            <a:pPr lvl="1"/>
            <a:r>
              <a:rPr lang="en-US" dirty="0" err="1"/>
              <a:t>Jython</a:t>
            </a:r>
            <a:endParaRPr lang="en-US" dirty="0"/>
          </a:p>
          <a:p>
            <a:r>
              <a:rPr lang="en-US" dirty="0"/>
              <a:t>SPARK Support</a:t>
            </a:r>
          </a:p>
          <a:p>
            <a:pPr lvl="1"/>
            <a:r>
              <a:rPr lang="en-US" dirty="0" err="1"/>
              <a:t>HBaseContext</a:t>
            </a:r>
            <a:endParaRPr lang="en-US" dirty="0"/>
          </a:p>
          <a:p>
            <a:pPr lvl="1"/>
            <a:r>
              <a:rPr lang="en-US" dirty="0" err="1"/>
              <a:t>SparkSteaming</a:t>
            </a:r>
            <a:endParaRPr lang="en-US" dirty="0"/>
          </a:p>
          <a:p>
            <a:pPr lvl="1"/>
            <a:r>
              <a:rPr lang="en-US" dirty="0" err="1"/>
              <a:t>BulkLoad</a:t>
            </a:r>
            <a:endParaRPr lang="en-US" dirty="0"/>
          </a:p>
          <a:p>
            <a:pPr lvl="1"/>
            <a:r>
              <a:rPr lang="en-US" dirty="0" err="1"/>
              <a:t>SparkSQL</a:t>
            </a:r>
            <a:r>
              <a:rPr lang="en-US" dirty="0"/>
              <a:t>/</a:t>
            </a:r>
            <a:r>
              <a:rPr lang="en-US" dirty="0" err="1"/>
              <a:t>DataFrames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3571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HBase</a:t>
            </a:r>
            <a:r>
              <a:rPr lang="en-US" dirty="0"/>
              <a:t> Vs RDBMS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774334"/>
              </p:ext>
            </p:extLst>
          </p:nvPr>
        </p:nvGraphicFramePr>
        <p:xfrm>
          <a:off x="457200" y="1600200"/>
          <a:ext cx="8229600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1456700565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72814408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691545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RDBMS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HBase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3683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Layout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Row oriented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Column oriented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807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Query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get/put/scan/…</a:t>
                      </a:r>
                      <a:r>
                        <a:rPr lang="en-US" dirty="0" err="1"/>
                        <a:t>etc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012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Indexes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 Arbitrary Column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Row key only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769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Max Data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~1PB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8181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Read/write throughput limits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1000s queries/sec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Millions queries/sec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129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Design Approach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Oriented (What data</a:t>
                      </a:r>
                      <a:r>
                        <a:rPr lang="en-US" baseline="0" dirty="0"/>
                        <a:t> to </a:t>
                      </a:r>
                      <a:r>
                        <a:rPr lang="en-US" dirty="0"/>
                        <a:t>store)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Reports</a:t>
                      </a:r>
                      <a:r>
                        <a:rPr lang="en-US" baseline="0" dirty="0"/>
                        <a:t> Oriented (What data to show)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022602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6077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DC649-5F0E-4AE3-B0F9-690698401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/>
              <a:t>Example</a:t>
            </a:r>
            <a:br>
              <a:rPr lang="en-US" sz="2800" dirty="0"/>
            </a:br>
            <a:r>
              <a:rPr lang="en-US" sz="2800" dirty="0"/>
              <a:t>Twitter relationships (users following other users)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A28DD9B-5137-4125-BF29-3DA9BBC43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Read access pattern:</a:t>
            </a:r>
          </a:p>
          <a:p>
            <a:pPr lvl="1"/>
            <a:r>
              <a:rPr lang="en-US" dirty="0"/>
              <a:t>Who does a user follow?</a:t>
            </a:r>
          </a:p>
          <a:p>
            <a:pPr lvl="1"/>
            <a:r>
              <a:rPr lang="en-US" dirty="0"/>
              <a:t>Does a particular user A follow user B?</a:t>
            </a:r>
          </a:p>
          <a:p>
            <a:pPr lvl="1"/>
            <a:r>
              <a:rPr lang="en-US" dirty="0"/>
              <a:t>Who follows a particular user A?</a:t>
            </a:r>
          </a:p>
          <a:p>
            <a:r>
              <a:rPr lang="en-US" dirty="0"/>
              <a:t>Write access pattern:</a:t>
            </a:r>
          </a:p>
          <a:p>
            <a:pPr lvl="1"/>
            <a:r>
              <a:rPr lang="en-US" dirty="0"/>
              <a:t>User follows a new user.</a:t>
            </a:r>
          </a:p>
          <a:p>
            <a:pPr lvl="1"/>
            <a:r>
              <a:rPr lang="en-US" dirty="0"/>
              <a:t>User unfollows someone they were following.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2204C-760F-4FAF-890E-5F6C70628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71BD4A25-22B2-48E3-9FC3-0D375F0F72AF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4987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E2837-37D4-42FE-8AC7-0A67931C0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33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9B7C1D-9E6C-47E8-91C9-0C5623968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381000"/>
            <a:ext cx="5508434" cy="17406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C52F06-C851-4F5D-93B5-02C84AAEB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720" y="2238260"/>
            <a:ext cx="6896559" cy="17241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511EB04-26F9-4A3B-97FD-92B6367C4073}"/>
              </a:ext>
            </a:extLst>
          </p:cNvPr>
          <p:cNvSpPr txBox="1"/>
          <p:nvPr/>
        </p:nvSpPr>
        <p:spPr>
          <a:xfrm>
            <a:off x="1524000" y="3967480"/>
            <a:ext cx="64008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Answer the questions:</a:t>
            </a:r>
          </a:p>
          <a:p>
            <a:pPr lvl="1"/>
            <a:r>
              <a:rPr lang="en-US" sz="2400" dirty="0"/>
              <a:t>Who does a user follow?</a:t>
            </a:r>
          </a:p>
          <a:p>
            <a:pPr lvl="1"/>
            <a:r>
              <a:rPr lang="en-US" sz="2400" dirty="0">
                <a:solidFill>
                  <a:srgbClr val="7030A0"/>
                </a:solidFill>
              </a:rPr>
              <a:t>Does a particular user A follow user B?</a:t>
            </a:r>
          </a:p>
          <a:p>
            <a:pPr lvl="1"/>
            <a:r>
              <a:rPr lang="en-US" sz="2400" dirty="0">
                <a:solidFill>
                  <a:srgbClr val="FF0000"/>
                </a:solidFill>
              </a:rPr>
              <a:t>Who follows a particular user A?</a:t>
            </a:r>
          </a:p>
          <a:p>
            <a:pPr lvl="1"/>
            <a:endParaRPr lang="en-US" sz="2400" dirty="0"/>
          </a:p>
          <a:p>
            <a:r>
              <a:rPr lang="en-US" sz="2400" b="1" dirty="0"/>
              <a:t>How to add users? </a:t>
            </a:r>
          </a:p>
          <a:p>
            <a:r>
              <a:rPr lang="en-US" sz="2400" b="1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Need a counter</a:t>
            </a:r>
          </a:p>
        </p:txBody>
      </p:sp>
    </p:spTree>
    <p:extLst>
      <p:ext uri="{BB962C8B-B14F-4D97-AF65-F5344CB8AC3E}">
        <p14:creationId xmlns:p14="http://schemas.microsoft.com/office/powerpoint/2010/main" val="12140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B1A211C-AE6D-47A0-9CCA-2299BFF56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34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7CC9FE-6F20-427A-AF84-2B026E63D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36525"/>
            <a:ext cx="7634444" cy="13959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FC2599-DDDA-47BF-9290-4F30963786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64" y="1557445"/>
            <a:ext cx="7574280" cy="49814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B33E6B-B8F8-4FAB-8DC8-3FF350EB7673}"/>
              </a:ext>
            </a:extLst>
          </p:cNvPr>
          <p:cNvSpPr txBox="1"/>
          <p:nvPr/>
        </p:nvSpPr>
        <p:spPr>
          <a:xfrm>
            <a:off x="6362700" y="3217181"/>
            <a:ext cx="2514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Unfollowing users is a problem.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97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29882D-98DD-4F75-9F24-35F868BD6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35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8F0616-B89C-4CE1-981C-55EEC93FF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720" y="1524000"/>
            <a:ext cx="6896559" cy="14927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1106CD-253B-4D91-A177-E4D0F6808A66}"/>
              </a:ext>
            </a:extLst>
          </p:cNvPr>
          <p:cNvSpPr txBox="1"/>
          <p:nvPr/>
        </p:nvSpPr>
        <p:spPr>
          <a:xfrm>
            <a:off x="1113560" y="2895600"/>
            <a:ext cx="73152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Whitney-Light"/>
              </a:rPr>
              <a:t>The relationship table with the cells now having the followed user’s username as the column qualifier and an arbitrary string as the cell value.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02CCAE-2102-4C67-9232-02C89C6E2153}"/>
              </a:ext>
            </a:extLst>
          </p:cNvPr>
          <p:cNvSpPr txBox="1"/>
          <p:nvPr/>
        </p:nvSpPr>
        <p:spPr>
          <a:xfrm>
            <a:off x="1113560" y="3805535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Sentinel-Light"/>
              </a:rPr>
              <a:t>W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Sentinel-Light"/>
              </a:rPr>
              <a:t>ho follows a particular user A?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929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8DD020-1167-4650-8494-6305092AA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36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A3E480-400E-4C84-9604-134EE1EFB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658" y="609600"/>
            <a:ext cx="8284684" cy="29690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383305-A870-49F5-AB39-0CB97BE35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93" y="3886200"/>
            <a:ext cx="8253866" cy="2125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3333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BAB33A-EC3A-4044-A479-1540726F6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37</a:t>
            </a:fld>
            <a:endParaRPr lang="en-US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1BDC085E-4E82-45F6-92CB-B866E2D40913}"/>
              </a:ext>
            </a:extLst>
          </p:cNvPr>
          <p:cNvSpPr txBox="1">
            <a:spLocks/>
          </p:cNvSpPr>
          <p:nvPr/>
        </p:nvSpPr>
        <p:spPr>
          <a:xfrm>
            <a:off x="457200" y="3581400"/>
            <a:ext cx="8229600" cy="2544763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Read access pattern:</a:t>
            </a:r>
          </a:p>
          <a:p>
            <a:pPr lvl="1"/>
            <a:r>
              <a:rPr lang="en-US" dirty="0"/>
              <a:t>Who does a user follow?</a:t>
            </a:r>
          </a:p>
          <a:p>
            <a:pPr lvl="1"/>
            <a:r>
              <a:rPr lang="en-US" dirty="0"/>
              <a:t>Does a particular user A follow user B?</a:t>
            </a:r>
          </a:p>
          <a:p>
            <a:pPr lvl="1"/>
            <a:r>
              <a:rPr lang="en-US" dirty="0"/>
              <a:t>Who follows a particular user A?</a:t>
            </a:r>
          </a:p>
          <a:p>
            <a:r>
              <a:rPr lang="en-US" dirty="0"/>
              <a:t>Write access pattern:</a:t>
            </a:r>
          </a:p>
          <a:p>
            <a:pPr lvl="1"/>
            <a:r>
              <a:rPr lang="en-US" dirty="0"/>
              <a:t>User follows a new user.</a:t>
            </a:r>
          </a:p>
          <a:p>
            <a:pPr lvl="1"/>
            <a:r>
              <a:rPr lang="en-US" dirty="0"/>
              <a:t>User unfollows someone they were following.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EF4715-F1A1-43D1-9993-66D83B199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658" y="609600"/>
            <a:ext cx="8284684" cy="296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358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HBase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38</a:t>
            </a:fld>
            <a:endParaRPr lang="en-US" dirty="0"/>
          </a:p>
        </p:txBody>
      </p:sp>
      <p:pic>
        <p:nvPicPr>
          <p:cNvPr id="5" name="Picture 4" descr="Screen shot 2013-02-16 at 10.4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34" y="1756648"/>
            <a:ext cx="7685038" cy="438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75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HBase: Part of Hadoop’s Ecosystem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781" y="1839913"/>
            <a:ext cx="5551102" cy="4185531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3" name="Group 2"/>
          <p:cNvGrpSpPr/>
          <p:nvPr/>
        </p:nvGrpSpPr>
        <p:grpSpPr>
          <a:xfrm>
            <a:off x="3210279" y="3257224"/>
            <a:ext cx="5576827" cy="1896022"/>
            <a:chOff x="3210279" y="3257224"/>
            <a:chExt cx="5576827" cy="1896022"/>
          </a:xfrm>
        </p:grpSpPr>
        <p:sp>
          <p:nvSpPr>
            <p:cNvPr id="6" name="TextBox 5"/>
            <p:cNvSpPr txBox="1"/>
            <p:nvPr/>
          </p:nvSpPr>
          <p:spPr>
            <a:xfrm>
              <a:off x="5503335" y="3257224"/>
              <a:ext cx="32837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rgbClr val="800000"/>
                  </a:solidFill>
                </a:rPr>
                <a:t>HBase is built on top of HDFS 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210279" y="3626556"/>
              <a:ext cx="3026832" cy="8890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6330480" y="4229916"/>
              <a:ext cx="191499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HBase files are internally stored in HDFS</a:t>
              </a:r>
            </a:p>
          </p:txBody>
        </p:sp>
        <p:sp>
          <p:nvSpPr>
            <p:cNvPr id="12" name="Down Arrow 11"/>
            <p:cNvSpPr/>
            <p:nvPr/>
          </p:nvSpPr>
          <p:spPr>
            <a:xfrm>
              <a:off x="7094766" y="3626556"/>
              <a:ext cx="423350" cy="603360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3997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HBase vs. HDFS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50" y="1891862"/>
            <a:ext cx="8034408" cy="4173659"/>
          </a:xfrm>
        </p:spPr>
        <p:txBody>
          <a:bodyPr>
            <a:normAutofit fontScale="92500"/>
          </a:bodyPr>
          <a:lstStyle/>
          <a:p>
            <a:r>
              <a:rPr lang="en-US" dirty="0"/>
              <a:t>Both are distributed systems that scale to hundreds or thousands of nodes</a:t>
            </a:r>
          </a:p>
          <a:p>
            <a:endParaRPr lang="en-US" dirty="0"/>
          </a:p>
          <a:p>
            <a:r>
              <a:rPr lang="en-US" b="1" i="1" u="sng" dirty="0">
                <a:solidFill>
                  <a:srgbClr val="800000"/>
                </a:solidFill>
              </a:rPr>
              <a:t>HDFS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/>
              <a:t>is good for batch processing (scans over big files)</a:t>
            </a:r>
          </a:p>
          <a:p>
            <a:pPr lvl="1"/>
            <a:r>
              <a:rPr lang="en-US" dirty="0"/>
              <a:t>Not good for record lookup</a:t>
            </a:r>
          </a:p>
          <a:p>
            <a:pPr lvl="1"/>
            <a:r>
              <a:rPr lang="en-US" dirty="0"/>
              <a:t>Not good for incremental addition of small batches</a:t>
            </a:r>
          </a:p>
          <a:p>
            <a:pPr lvl="1"/>
            <a:r>
              <a:rPr lang="en-US" dirty="0"/>
              <a:t>Not good for updates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578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HBase vs. HDFS (Cont’d)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50" y="1891862"/>
            <a:ext cx="8034408" cy="4173659"/>
          </a:xfrm>
        </p:spPr>
        <p:txBody>
          <a:bodyPr>
            <a:normAutofit lnSpcReduction="10000"/>
          </a:bodyPr>
          <a:lstStyle/>
          <a:p>
            <a:r>
              <a:rPr lang="en-US" b="1" i="1" u="sng" dirty="0">
                <a:solidFill>
                  <a:srgbClr val="800000"/>
                </a:solidFill>
              </a:rPr>
              <a:t>HBase</a:t>
            </a:r>
            <a:r>
              <a:rPr lang="en-US" dirty="0"/>
              <a:t> is designed to efficiently address the above points</a:t>
            </a:r>
          </a:p>
          <a:p>
            <a:pPr lvl="1"/>
            <a:r>
              <a:rPr lang="en-US" dirty="0"/>
              <a:t>Fast record lookup</a:t>
            </a:r>
          </a:p>
          <a:p>
            <a:pPr lvl="1"/>
            <a:r>
              <a:rPr lang="en-US" dirty="0"/>
              <a:t>Support for record-level insertion</a:t>
            </a:r>
          </a:p>
          <a:p>
            <a:pPr lvl="1"/>
            <a:r>
              <a:rPr lang="en-US" dirty="0"/>
              <a:t>Support for updates</a:t>
            </a:r>
          </a:p>
          <a:p>
            <a:pPr lvl="1"/>
            <a:endParaRPr lang="en-US" dirty="0"/>
          </a:p>
          <a:p>
            <a:r>
              <a:rPr lang="en-US" dirty="0"/>
              <a:t>HBase updates are done by creating new versions of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7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HBase vs. HDFS (Cont’d)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 descr="Screen shot 2013-02-14 at 10.41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73" y="1674714"/>
            <a:ext cx="8031851" cy="37935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1609" y="5468259"/>
            <a:ext cx="7726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800000"/>
                </a:solidFill>
              </a:rPr>
              <a:t>If application has neither random reads or writes </a:t>
            </a:r>
            <a:r>
              <a:rPr lang="en-US" sz="2000" b="1" dirty="0">
                <a:solidFill>
                  <a:srgbClr val="800000"/>
                </a:solidFill>
                <a:sym typeface="Wingdings"/>
              </a:rPr>
              <a:t> Stick to HDFS</a:t>
            </a:r>
            <a:endParaRPr lang="en-US" sz="20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2798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Uses </a:t>
            </a:r>
            <a:r>
              <a:rPr lang="en-US" dirty="0" err="1"/>
              <a:t>HBase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Adobe</a:t>
            </a:r>
          </a:p>
          <a:p>
            <a:r>
              <a:rPr lang="en-US" dirty="0"/>
              <a:t>Airbnb</a:t>
            </a:r>
          </a:p>
          <a:p>
            <a:r>
              <a:rPr lang="en-US" dirty="0"/>
              <a:t>Alibaba</a:t>
            </a:r>
          </a:p>
          <a:p>
            <a:r>
              <a:rPr lang="en-US" dirty="0"/>
              <a:t>Bloomberg</a:t>
            </a:r>
          </a:p>
          <a:p>
            <a:r>
              <a:rPr lang="en-US" dirty="0"/>
              <a:t>Flipkart</a:t>
            </a:r>
          </a:p>
          <a:p>
            <a:r>
              <a:rPr lang="en-US" dirty="0"/>
              <a:t>Huawei</a:t>
            </a:r>
          </a:p>
          <a:p>
            <a:r>
              <a:rPr lang="en-US" dirty="0"/>
              <a:t>HP</a:t>
            </a:r>
          </a:p>
          <a:p>
            <a:r>
              <a:rPr lang="en-US" dirty="0" err="1"/>
              <a:t>Hubspot</a:t>
            </a:r>
            <a:endParaRPr lang="en-US" dirty="0"/>
          </a:p>
          <a:p>
            <a:r>
              <a:rPr lang="en-US" dirty="0"/>
              <a:t>IBM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Microsoft</a:t>
            </a:r>
          </a:p>
          <a:p>
            <a:r>
              <a:rPr lang="en-US" dirty="0" err="1"/>
              <a:t>NetEase</a:t>
            </a:r>
            <a:endParaRPr lang="en-US" dirty="0"/>
          </a:p>
          <a:p>
            <a:r>
              <a:rPr lang="en-US" dirty="0"/>
              <a:t>Pinterest</a:t>
            </a:r>
          </a:p>
          <a:p>
            <a:r>
              <a:rPr lang="en-US" dirty="0"/>
              <a:t>Salesforce</a:t>
            </a:r>
          </a:p>
          <a:p>
            <a:r>
              <a:rPr lang="en-US" dirty="0" err="1"/>
              <a:t>Shopee</a:t>
            </a:r>
            <a:endParaRPr lang="en-US" dirty="0"/>
          </a:p>
          <a:p>
            <a:r>
              <a:rPr lang="en-US" dirty="0" err="1"/>
              <a:t>Tencent</a:t>
            </a:r>
            <a:endParaRPr lang="en-US" dirty="0"/>
          </a:p>
          <a:p>
            <a:r>
              <a:rPr lang="en-US" dirty="0"/>
              <a:t>Twitter</a:t>
            </a:r>
          </a:p>
          <a:p>
            <a:r>
              <a:rPr lang="en-US" dirty="0"/>
              <a:t>Xiaomi</a:t>
            </a:r>
          </a:p>
          <a:p>
            <a:r>
              <a:rPr lang="en-US" dirty="0"/>
              <a:t>Yahoo! (now Verizon Media)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D4A25-22B2-48E3-9FC3-0D375F0F72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372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HBase 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HBase is based on Google’s Bigtable model</a:t>
            </a:r>
          </a:p>
          <a:p>
            <a:pPr lvl="1"/>
            <a:r>
              <a:rPr lang="en-US" altLang="zh-TW"/>
              <a:t>Key-Value pairs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B1032-EA64-7144-B003-9BCC9D94B50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286" y="3378763"/>
            <a:ext cx="6945875" cy="192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21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54382</TotalTime>
  <Words>1373</Words>
  <Application>Microsoft Office PowerPoint</Application>
  <PresentationFormat>On-screen Show (4:3)</PresentationFormat>
  <Paragraphs>303</Paragraphs>
  <Slides>38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Sentinel-Light</vt:lpstr>
      <vt:lpstr>Whitney-Light</vt:lpstr>
      <vt:lpstr>Wingdings</vt:lpstr>
      <vt:lpstr>Office Theme</vt:lpstr>
      <vt:lpstr>Visio</vt:lpstr>
      <vt:lpstr>Hadoop Echo System –</vt:lpstr>
      <vt:lpstr>Overview</vt:lpstr>
      <vt:lpstr>HBase: Overview </vt:lpstr>
      <vt:lpstr>HBase: Part of Hadoop’s Ecosystem</vt:lpstr>
      <vt:lpstr>HBase vs. HDFS</vt:lpstr>
      <vt:lpstr>HBase vs. HDFS (Cont’d)</vt:lpstr>
      <vt:lpstr>HBase vs. HDFS (Cont’d)</vt:lpstr>
      <vt:lpstr>Who Uses HBase?</vt:lpstr>
      <vt:lpstr>HBase Data Model</vt:lpstr>
      <vt:lpstr>HBase Logical View</vt:lpstr>
      <vt:lpstr>HBase: Keys and Column Families</vt:lpstr>
      <vt:lpstr>PowerPoint Presentation</vt:lpstr>
      <vt:lpstr>PowerPoint Presentation</vt:lpstr>
      <vt:lpstr>Notes on Data Model</vt:lpstr>
      <vt:lpstr>Notes on Data Model (Cont’d)</vt:lpstr>
      <vt:lpstr>HBase Physical Model</vt:lpstr>
      <vt:lpstr>Example</vt:lpstr>
      <vt:lpstr>Need for Indexes</vt:lpstr>
      <vt:lpstr>Column Families</vt:lpstr>
      <vt:lpstr>HBase Regions</vt:lpstr>
      <vt:lpstr>HBase Architecture</vt:lpstr>
      <vt:lpstr>Three Major Components</vt:lpstr>
      <vt:lpstr>HBase Components</vt:lpstr>
      <vt:lpstr>Big Picture</vt:lpstr>
      <vt:lpstr>ZooKeeper</vt:lpstr>
      <vt:lpstr>Test Drive</vt:lpstr>
      <vt:lpstr>Test Drive</vt:lpstr>
      <vt:lpstr>put, get, scan </vt:lpstr>
      <vt:lpstr>Importing Data to HBase</vt:lpstr>
      <vt:lpstr>Apache HBase API</vt:lpstr>
      <vt:lpstr>HBase Vs RDBMS</vt:lpstr>
      <vt:lpstr>Example Twitter relationships (users following other users)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When to use HBase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CMP</dc:creator>
  <cp:lastModifiedBy>Elsayed Hemayed</cp:lastModifiedBy>
  <cp:revision>481</cp:revision>
  <cp:lastPrinted>2017-12-01T08:03:07Z</cp:lastPrinted>
  <dcterms:created xsi:type="dcterms:W3CDTF">2016-03-29T07:35:54Z</dcterms:created>
  <dcterms:modified xsi:type="dcterms:W3CDTF">2020-12-10T14:39:26Z</dcterms:modified>
</cp:coreProperties>
</file>

<file path=docProps/thumbnail.jpeg>
</file>